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4"/>
  </p:notesMasterIdLst>
  <p:sldIdLst>
    <p:sldId id="280" r:id="rId5"/>
    <p:sldId id="282" r:id="rId6"/>
    <p:sldId id="283" r:id="rId7"/>
    <p:sldId id="293" r:id="rId8"/>
    <p:sldId id="320" r:id="rId9"/>
    <p:sldId id="302" r:id="rId10"/>
    <p:sldId id="326" r:id="rId11"/>
    <p:sldId id="327" r:id="rId12"/>
    <p:sldId id="284" r:id="rId13"/>
    <p:sldId id="304" r:id="rId14"/>
    <p:sldId id="286" r:id="rId15"/>
    <p:sldId id="328" r:id="rId16"/>
    <p:sldId id="329" r:id="rId17"/>
    <p:sldId id="330" r:id="rId18"/>
    <p:sldId id="331" r:id="rId19"/>
    <p:sldId id="332" r:id="rId20"/>
    <p:sldId id="306" r:id="rId21"/>
    <p:sldId id="307" r:id="rId22"/>
    <p:sldId id="308" r:id="rId23"/>
    <p:sldId id="310" r:id="rId24"/>
    <p:sldId id="309" r:id="rId25"/>
    <p:sldId id="318" r:id="rId26"/>
    <p:sldId id="323" r:id="rId27"/>
    <p:sldId id="324" r:id="rId28"/>
    <p:sldId id="325" r:id="rId29"/>
    <p:sldId id="316" r:id="rId30"/>
    <p:sldId id="317" r:id="rId31"/>
    <p:sldId id="319" r:id="rId32"/>
    <p:sldId id="300" r:id="rId33"/>
    <p:sldId id="339" r:id="rId34"/>
    <p:sldId id="340" r:id="rId35"/>
    <p:sldId id="341" r:id="rId36"/>
    <p:sldId id="342" r:id="rId37"/>
    <p:sldId id="343" r:id="rId38"/>
    <p:sldId id="334" r:id="rId39"/>
    <p:sldId id="335" r:id="rId40"/>
    <p:sldId id="336" r:id="rId41"/>
    <p:sldId id="337" r:id="rId42"/>
    <p:sldId id="33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4C"/>
    <a:srgbClr val="455560"/>
    <a:srgbClr val="008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 autoAdjust="0"/>
    <p:restoredTop sz="94595" autoAdjust="0"/>
  </p:normalViewPr>
  <p:slideViewPr>
    <p:cSldViewPr>
      <p:cViewPr varScale="1">
        <p:scale>
          <a:sx n="84" d="100"/>
          <a:sy n="84" d="100"/>
        </p:scale>
        <p:origin x="145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2EA30-A95D-41FC-88B7-6217B5565237}" type="datetimeFigureOut">
              <a:rPr lang="en-CA" smtClean="0"/>
              <a:pPr/>
              <a:t>27/01/2016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FF1D8-5134-4063-BB37-F62B08C6369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892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-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een 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68000" y="2237445"/>
            <a:ext cx="7772400" cy="50648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MDT 3100 v1.3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76000" y="2671924"/>
            <a:ext cx="7696944" cy="3600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CA" dirty="0"/>
          </a:p>
        </p:txBody>
      </p:sp>
      <p:sp>
        <p:nvSpPr>
          <p:cNvPr id="9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576000" y="3247542"/>
            <a:ext cx="7704856" cy="28847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3pPr marL="1588" indent="-1588">
              <a:buFontTx/>
              <a:buNone/>
              <a:defRPr sz="1400"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Author</a:t>
            </a:r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576000" y="3536466"/>
            <a:ext cx="7704856" cy="288478"/>
          </a:xfrm>
        </p:spPr>
        <p:txBody>
          <a:bodyPr/>
          <a:lstStyle>
            <a:lvl1pPr>
              <a:buFontTx/>
              <a:buNone/>
              <a:defRPr sz="1600">
                <a:solidFill>
                  <a:schemeClr val="bg1">
                    <a:lumMod val="95000"/>
                  </a:schemeClr>
                </a:solidFill>
              </a:defRPr>
            </a:lvl1pPr>
            <a:lvl3pPr marL="1588" indent="-1588">
              <a:buFontTx/>
              <a:buNone/>
              <a:defRPr sz="1400"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Date</a:t>
            </a:r>
          </a:p>
        </p:txBody>
      </p:sp>
      <p:pic>
        <p:nvPicPr>
          <p:cNvPr id="12" name="Picture 11" descr="Footer-WEW-and-Brand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000" y="6408000"/>
            <a:ext cx="2920908" cy="180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611560" y="1052736"/>
            <a:ext cx="914400" cy="64807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Large-QU-Logo-Reverse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8000" y="907200"/>
            <a:ext cx="3840698" cy="90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 - 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4" name="Picture 3" descr="lines-test-5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1352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274C"/>
                </a:solidFill>
              </a:defRPr>
            </a:lvl1pPr>
          </a:lstStyle>
          <a:p>
            <a:r>
              <a:rPr lang="en-US" dirty="0" smtClean="0"/>
              <a:t>Click to add header title</a:t>
            </a:r>
            <a:endParaRPr lang="en-CA" dirty="0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408000"/>
            <a:ext cx="58640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fld id="{BBCCC14D-4BDC-4010-AE89-2AF03A828DE6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en 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8000" y="2239200"/>
            <a:ext cx="7772400" cy="50648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Conclusion slide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671200"/>
            <a:ext cx="7696944" cy="3600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Subtext</a:t>
            </a:r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417352"/>
            <a:ext cx="58640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fld id="{BBCCC14D-4BDC-4010-AE89-2AF03A828DE6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8" name="Picture 7" descr="Footer-WEW-and-Brand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000" y="6408000"/>
            <a:ext cx="2920908" cy="18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 -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ebtech_horiz_RGB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520701"/>
            <a:ext cx="4890970" cy="1297757"/>
          </a:xfrm>
          <a:prstGeom prst="rect">
            <a:avLst/>
          </a:prstGeom>
        </p:spPr>
      </p:pic>
      <p:pic>
        <p:nvPicPr>
          <p:cNvPr id="20" name="Picture 19" descr="GettyImages_sb10064424m-001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65100"/>
            <a:ext cx="9144000" cy="70231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685800" y="2075152"/>
            <a:ext cx="7851600" cy="1588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075152"/>
            <a:ext cx="7927800" cy="2052348"/>
          </a:xfrm>
          <a:prstGeom prst="rect">
            <a:avLst/>
          </a:prstGeom>
          <a:ln>
            <a:noFill/>
          </a:ln>
        </p:spPr>
        <p:txBody>
          <a:bodyPr tIns="1404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4145144"/>
            <a:ext cx="7927800" cy="566558"/>
          </a:xfrm>
          <a:prstGeom prst="rect">
            <a:avLst/>
          </a:prstGeom>
        </p:spPr>
        <p:txBody>
          <a:bodyPr tIns="140400"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81C8"/>
              </a:buClr>
              <a:buSzTx/>
              <a:buFontTx/>
              <a:buNone/>
              <a:tabLst/>
              <a:defRPr sz="2000" baseline="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Name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609601" y="4711701"/>
            <a:ext cx="7927800" cy="571499"/>
          </a:xfrm>
          <a:prstGeom prst="rect">
            <a:avLst/>
          </a:prstGeom>
        </p:spPr>
        <p:txBody>
          <a:bodyPr tIns="140400"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81C8"/>
              </a:buClr>
              <a:buSzTx/>
              <a:buFontTx/>
              <a:buNone/>
              <a:tabLst/>
              <a:defRPr sz="2000" baseline="0">
                <a:solidFill>
                  <a:srgbClr val="FFFFFF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181C8"/>
              </a:buClr>
              <a:buSzTx/>
              <a:buFontTx/>
              <a:buNone/>
              <a:tabLst/>
              <a:defRPr/>
            </a:pPr>
            <a:r>
              <a:rPr lang="en-CA" dirty="0" smtClean="0"/>
              <a:t>Click to edit Date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4737100" y="6379556"/>
            <a:ext cx="381254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aseline="0" dirty="0" smtClean="0">
                <a:solidFill>
                  <a:schemeClr val="bg1"/>
                </a:solidFill>
              </a:rPr>
              <a:t>webtechwireless.com </a:t>
            </a:r>
            <a:r>
              <a:rPr lang="en-US" sz="900" baseline="0" dirty="0" smtClean="0">
                <a:ln>
                  <a:noFill/>
                </a:ln>
                <a:solidFill>
                  <a:schemeClr val="bg1"/>
                </a:solidFill>
              </a:rPr>
              <a:t>|</a:t>
            </a:r>
            <a:r>
              <a:rPr lang="en-US" sz="900" baseline="0" dirty="0" smtClean="0">
                <a:solidFill>
                  <a:schemeClr val="bg1"/>
                </a:solidFill>
              </a:rPr>
              <a:t> @</a:t>
            </a:r>
            <a:r>
              <a:rPr lang="en-US" sz="900" baseline="0" dirty="0" err="1" smtClean="0">
                <a:solidFill>
                  <a:schemeClr val="bg1"/>
                </a:solidFill>
              </a:rPr>
              <a:t>webtechwireless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26770"/>
            <a:ext cx="4572000" cy="12070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6408671"/>
            <a:ext cx="3835399" cy="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64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Title - 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White C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941168"/>
            <a:ext cx="9144000" cy="13525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68000" y="2237445"/>
            <a:ext cx="7772400" cy="506487"/>
          </a:xfrm>
        </p:spPr>
        <p:txBody>
          <a:bodyPr/>
          <a:lstStyle>
            <a:lvl1pPr algn="l">
              <a:defRPr>
                <a:solidFill>
                  <a:srgbClr val="00274C"/>
                </a:solidFill>
              </a:defRPr>
            </a:lvl1pPr>
          </a:lstStyle>
          <a:p>
            <a:r>
              <a:rPr lang="en-US" dirty="0" smtClean="0"/>
              <a:t>Click to add main title</a:t>
            </a:r>
            <a:endParaRPr lang="en-CA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671924"/>
            <a:ext cx="7696944" cy="3600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00274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Main subtitle</a:t>
            </a:r>
            <a:endParaRPr lang="en-CA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576000" y="3247542"/>
            <a:ext cx="7704856" cy="288478"/>
          </a:xfrm>
        </p:spPr>
        <p:txBody>
          <a:bodyPr/>
          <a:lstStyle>
            <a:lvl1pPr>
              <a:buFontTx/>
              <a:buNone/>
              <a:defRPr sz="1600">
                <a:solidFill>
                  <a:srgbClr val="455560"/>
                </a:solidFill>
              </a:defRPr>
            </a:lvl1pPr>
            <a:lvl3pPr marL="1588" indent="-1588">
              <a:buFontTx/>
              <a:buNone/>
              <a:defRPr sz="1400"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Author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576000" y="3536466"/>
            <a:ext cx="7704856" cy="288478"/>
          </a:xfrm>
        </p:spPr>
        <p:txBody>
          <a:bodyPr/>
          <a:lstStyle>
            <a:lvl1pPr>
              <a:buFontTx/>
              <a:buNone/>
              <a:defRPr sz="1600">
                <a:solidFill>
                  <a:srgbClr val="455560"/>
                </a:solidFill>
              </a:defRPr>
            </a:lvl1pPr>
            <a:lvl3pPr marL="1588" indent="-1588">
              <a:buFontTx/>
              <a:buNone/>
              <a:defRPr sz="1400"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Date</a:t>
            </a:r>
          </a:p>
        </p:txBody>
      </p:sp>
      <p:pic>
        <p:nvPicPr>
          <p:cNvPr id="20" name="Picture 19" descr="Footer-WEW-and-Brands-Colou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000" y="6408000"/>
            <a:ext cx="2920908" cy="180000"/>
          </a:xfrm>
          <a:prstGeom prst="rect">
            <a:avLst/>
          </a:prstGeom>
        </p:spPr>
      </p:pic>
      <p:pic>
        <p:nvPicPr>
          <p:cNvPr id="10" name="Picture 9" descr="Large-QU-Logo-Colou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68000" y="907200"/>
            <a:ext cx="3840698" cy="90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-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een 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8000" y="2239200"/>
            <a:ext cx="7772400" cy="506487"/>
          </a:xfrm>
        </p:spPr>
        <p:txBody>
          <a:bodyPr/>
          <a:lstStyle>
            <a:lvl1pPr algn="l">
              <a:defRPr>
                <a:solidFill>
                  <a:srgbClr val="00274C"/>
                </a:solidFill>
              </a:defRPr>
            </a:lvl1pPr>
          </a:lstStyle>
          <a:p>
            <a:r>
              <a:rPr lang="en-US" dirty="0" smtClean="0"/>
              <a:t>Click to add section title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671200"/>
            <a:ext cx="7696944" cy="3600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00274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Section subtitle</a:t>
            </a:r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408000"/>
            <a:ext cx="58640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fld id="{BBCCC14D-4BDC-4010-AE89-2AF03A828DE6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9" name="Picture 8" descr="Footer-WEW-and-Brands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000" y="6408000"/>
            <a:ext cx="2920908" cy="18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- 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White C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942800"/>
            <a:ext cx="9144000" cy="13525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68000" y="2237445"/>
            <a:ext cx="7772400" cy="506487"/>
          </a:xfrm>
        </p:spPr>
        <p:txBody>
          <a:bodyPr/>
          <a:lstStyle>
            <a:lvl1pPr algn="l">
              <a:defRPr>
                <a:solidFill>
                  <a:srgbClr val="00274C"/>
                </a:solidFill>
              </a:defRPr>
            </a:lvl1pPr>
          </a:lstStyle>
          <a:p>
            <a:r>
              <a:rPr lang="en-US" dirty="0" smtClean="0"/>
              <a:t>Click to add section title</a:t>
            </a:r>
            <a:endParaRPr lang="en-CA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6000" y="2671924"/>
            <a:ext cx="7696944" cy="3600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rgbClr val="00274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Section subtitle</a:t>
            </a:r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408000"/>
            <a:ext cx="58640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fld id="{BBCCC14D-4BDC-4010-AE89-2AF03A828DE6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10" name="Picture 9" descr="Footer-WEW-and-Brands-Colou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8000" y="6408000"/>
            <a:ext cx="2920908" cy="180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header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bulleted points – 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- 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5" name="Picture 4" descr="lines-test-5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1352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274C"/>
                </a:solidFill>
              </a:defRPr>
            </a:lvl1pPr>
          </a:lstStyle>
          <a:p>
            <a:r>
              <a:rPr lang="en-US" dirty="0" smtClean="0"/>
              <a:t>Click to add header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bulleted points – 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header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80728"/>
            <a:ext cx="4038600" cy="52565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80728"/>
            <a:ext cx="4038600" cy="52565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8" name="Picture 7" descr="lines-test-5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144000" cy="1352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274C"/>
                </a:solidFill>
              </a:defRPr>
            </a:lvl1pPr>
          </a:lstStyle>
          <a:p>
            <a:r>
              <a:rPr lang="en-US" dirty="0" smtClean="0"/>
              <a:t>Click to add header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80728"/>
            <a:ext cx="4038600" cy="52565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80728"/>
            <a:ext cx="4038600" cy="52565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 -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header title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en C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0"/>
            <a:ext cx="9144000" cy="1314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8229600" cy="525658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408000"/>
            <a:ext cx="58640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</a:lstStyle>
          <a:p>
            <a:fld id="{BBCCC14D-4BDC-4010-AE89-2AF03A828DE6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 descr="Footer-WEW-and-Brands-Colou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8000" y="6408000"/>
            <a:ext cx="2920908" cy="18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79" r:id="rId3"/>
    <p:sldLayoutId id="2147483678" r:id="rId4"/>
    <p:sldLayoutId id="2147483650" r:id="rId5"/>
    <p:sldLayoutId id="2147483673" r:id="rId6"/>
    <p:sldLayoutId id="2147483652" r:id="rId7"/>
    <p:sldLayoutId id="2147483674" r:id="rId8"/>
    <p:sldLayoutId id="2147483654" r:id="rId9"/>
    <p:sldLayoutId id="2147483675" r:id="rId10"/>
    <p:sldLayoutId id="2147483676" r:id="rId11"/>
    <p:sldLayoutId id="2147483681" r:id="rId12"/>
    <p:sldLayoutId id="2147483682" r:id="rId13"/>
  </p:sldLayoutIdLst>
  <p:transition spd="slow"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914400" rtl="0" eaLnBrk="1" latinLnBrk="0" hangingPunct="1">
        <a:spcBef>
          <a:spcPct val="20000"/>
        </a:spcBef>
        <a:buClr>
          <a:schemeClr val="tx2">
            <a:lumMod val="75000"/>
          </a:schemeClr>
        </a:buClr>
        <a:buFont typeface="Arial" pitchFamily="34" charset="0"/>
        <a:buChar char="•"/>
        <a:defRPr sz="2600" kern="1200" baseline="0">
          <a:solidFill>
            <a:srgbClr val="00274C"/>
          </a:solidFill>
          <a:latin typeface="+mn-lt"/>
          <a:ea typeface="+mn-ea"/>
          <a:cs typeface="+mn-cs"/>
        </a:defRPr>
      </a:lvl1pPr>
      <a:lvl2pPr marL="360363" indent="-177800" algn="l" defTabSz="914400" rtl="0" eaLnBrk="1" latinLnBrk="0" hangingPunct="1">
        <a:spcBef>
          <a:spcPct val="20000"/>
        </a:spcBef>
        <a:buClr>
          <a:schemeClr val="tx2">
            <a:lumMod val="75000"/>
          </a:schemeClr>
        </a:buClr>
        <a:buFont typeface="Arial" pitchFamily="34" charset="0"/>
        <a:buChar char="•"/>
        <a:defRPr sz="2200" kern="1200" baseline="0">
          <a:solidFill>
            <a:srgbClr val="455560"/>
          </a:solidFill>
          <a:latin typeface="+mn-lt"/>
          <a:ea typeface="+mn-ea"/>
          <a:cs typeface="+mn-cs"/>
        </a:defRPr>
      </a:lvl2pPr>
      <a:lvl3pPr marL="542925" indent="-176213" algn="l" defTabSz="914400" rtl="0" eaLnBrk="1" latinLnBrk="0" hangingPunct="1">
        <a:spcBef>
          <a:spcPct val="20000"/>
        </a:spcBef>
        <a:buClr>
          <a:schemeClr val="tx2">
            <a:lumMod val="75000"/>
          </a:schemeClr>
        </a:buClr>
        <a:buFont typeface="Arial" pitchFamily="34" charset="0"/>
        <a:buChar char="•"/>
        <a:defRPr sz="1800" kern="1200">
          <a:solidFill>
            <a:srgbClr val="455560"/>
          </a:solidFill>
          <a:latin typeface="+mn-lt"/>
          <a:ea typeface="+mn-ea"/>
          <a:cs typeface="+mn-cs"/>
        </a:defRPr>
      </a:lvl3pPr>
      <a:lvl4pPr marL="717550" indent="-177800" algn="l" defTabSz="914400" rtl="0" eaLnBrk="1" latinLnBrk="0" hangingPunct="1">
        <a:spcBef>
          <a:spcPct val="20000"/>
        </a:spcBef>
        <a:buClr>
          <a:schemeClr val="tx2">
            <a:lumMod val="75000"/>
          </a:schemeClr>
        </a:buClr>
        <a:buFont typeface="Arial" pitchFamily="34" charset="0"/>
        <a:buChar char="•"/>
        <a:defRPr sz="1600" kern="1200" baseline="0">
          <a:solidFill>
            <a:srgbClr val="455560"/>
          </a:solidFill>
          <a:latin typeface="+mn-lt"/>
          <a:ea typeface="+mn-ea"/>
          <a:cs typeface="+mn-cs"/>
        </a:defRPr>
      </a:lvl4pPr>
      <a:lvl5pPr marL="901700" indent="-177800" algn="l" defTabSz="9144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 baseline="0">
          <a:solidFill>
            <a:srgbClr val="4555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-scm.com/book/en/v2/Git-Basics-Working-with-Remotes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stackoverflow.com/questions/18216991/create-a-tag-in-github-repository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125968/force-git-to-overwrite-local-files-on-pull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ogerdudler.github.io/git-guide/" TargetMode="External"/><Relationship Id="rId2" Type="http://schemas.openxmlformats.org/officeDocument/2006/relationships/hyperlink" Target="https://www.atlassian.com/git/tutorials/setting-up-a-reposito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it-scm.com/book/en/v2/Getting-Started-Git-Basic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ndpsoftware.com/git-cheatsheet.html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-for-windows.github.io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5738" lvl="1" indent="-185738"/>
            <a:r>
              <a:rPr lang="en-US" sz="1600" dirty="0"/>
              <a:t>Checkout from </a:t>
            </a:r>
            <a:r>
              <a:rPr lang="en-US" sz="1600" dirty="0" err="1"/>
              <a:t>GitHub</a:t>
            </a:r>
            <a:r>
              <a:rPr lang="en-US" sz="1600" dirty="0"/>
              <a:t> </a:t>
            </a:r>
            <a:r>
              <a:rPr lang="en-US" sz="1600" dirty="0" smtClean="0"/>
              <a:t>( with </a:t>
            </a:r>
            <a:r>
              <a:rPr lang="en-US" sz="1600" dirty="0" err="1" smtClean="0"/>
              <a:t>TortoiseGit</a:t>
            </a:r>
            <a:r>
              <a:rPr lang="en-US" sz="1600" dirty="0" smtClean="0"/>
              <a:t> )</a:t>
            </a:r>
          </a:p>
          <a:p>
            <a:pPr marL="368300" lvl="2" indent="-185738"/>
            <a:r>
              <a:rPr lang="en-US" sz="1200" dirty="0" smtClean="0"/>
              <a:t>Open context menu, select “</a:t>
            </a:r>
            <a:r>
              <a:rPr lang="en-US" sz="1200" dirty="0" err="1" smtClean="0"/>
              <a:t>Git</a:t>
            </a:r>
            <a:r>
              <a:rPr lang="en-US" sz="1200" dirty="0" smtClean="0"/>
              <a:t> Clone”</a:t>
            </a:r>
          </a:p>
          <a:p>
            <a:pPr marL="368300" lvl="2" indent="-185738"/>
            <a:endParaRPr lang="en-US" sz="1200" dirty="0"/>
          </a:p>
          <a:p>
            <a:pPr marL="368300" lvl="2" indent="-185738"/>
            <a:endParaRPr lang="en-US" sz="1200" dirty="0" smtClean="0"/>
          </a:p>
          <a:p>
            <a:pPr marL="368300" lvl="2" indent="-185738"/>
            <a:endParaRPr lang="en-US" sz="1200" dirty="0"/>
          </a:p>
          <a:p>
            <a:pPr marL="368300" lvl="2" indent="-185738"/>
            <a:endParaRPr lang="en-US" sz="1200" dirty="0" smtClean="0"/>
          </a:p>
          <a:p>
            <a:pPr marL="368300" lvl="2" indent="-185738"/>
            <a:endParaRPr lang="en-US" sz="1200" dirty="0"/>
          </a:p>
          <a:p>
            <a:pPr marL="368300" lvl="2" indent="-185738"/>
            <a:endParaRPr lang="en-US" sz="1200" dirty="0" smtClean="0"/>
          </a:p>
          <a:p>
            <a:pPr marL="368300" lvl="2" indent="-185738"/>
            <a:endParaRPr lang="en-US" sz="1200" dirty="0" smtClean="0"/>
          </a:p>
          <a:p>
            <a:pPr marL="368300" lvl="2" indent="-185738"/>
            <a:r>
              <a:rPr lang="en-US" sz="1200" dirty="0" smtClean="0"/>
              <a:t>Enter your project </a:t>
            </a:r>
            <a:r>
              <a:rPr lang="en-US" sz="1200" dirty="0" err="1" smtClean="0"/>
              <a:t>GitHub</a:t>
            </a:r>
            <a:r>
              <a:rPr lang="en-US" sz="1200" dirty="0" smtClean="0"/>
              <a:t> URL, click OK to check out whole project</a:t>
            </a:r>
          </a:p>
          <a:p>
            <a:pPr marL="368300" lvl="2" indent="-185738"/>
            <a:endParaRPr lang="en-US" sz="12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56792"/>
            <a:ext cx="31527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356992"/>
            <a:ext cx="4032448" cy="258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147757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Changes (local repo)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968552"/>
          </a:xfrm>
        </p:spPr>
        <p:txBody>
          <a:bodyPr/>
          <a:lstStyle/>
          <a:p>
            <a:r>
              <a:rPr lang="en-US" sz="1800" dirty="0" smtClean="0"/>
              <a:t>Check status first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Add files to staging area ( even this is a tracked file)</a:t>
            </a:r>
          </a:p>
          <a:p>
            <a:endParaRPr lang="en-US" dirty="0" smtClean="0"/>
          </a:p>
          <a:p>
            <a:r>
              <a:rPr lang="en-US" sz="1800" dirty="0" smtClean="0"/>
              <a:t>Commit to local repository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187624" y="1331183"/>
            <a:ext cx="5760640" cy="2169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status</a:t>
            </a:r>
          </a:p>
          <a:p>
            <a:pPr marL="185738" lvl="1" indent="-185738"/>
            <a:endParaRPr lang="en-US" sz="9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On branch master</a:t>
            </a: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Your branch is up-to-date with 'origin/master'.</a:t>
            </a: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Untracked files:</a:t>
            </a: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(use "</a:t>
            </a:r>
            <a:r>
              <a:rPr lang="en-US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add &lt;file&gt;..." to include in what will be committed)</a:t>
            </a:r>
          </a:p>
          <a:p>
            <a:pPr marL="185738" lvl="1" indent="-185738"/>
            <a:endParaRPr lang="en-US" sz="900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../../../.flattened-pom.xml</a:t>
            </a: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../../../</a:t>
            </a:r>
            <a:r>
              <a:rPr lang="en-US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RESTApiInstallerLibs</a:t>
            </a:r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</a:t>
            </a:r>
          </a:p>
          <a:p>
            <a:pPr marL="185738" lvl="1" indent="-185738"/>
            <a:r>
              <a:rPr lang="en-US" sz="9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../../../</a:t>
            </a:r>
            <a:r>
              <a:rPr lang="en-US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rest_api_mq</a:t>
            </a:r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/.flattened-pom.xml</a:t>
            </a: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../../../</a:t>
            </a:r>
            <a:r>
              <a:rPr lang="en-US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rest_api_mq</a:t>
            </a:r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/target/</a:t>
            </a: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junit</a:t>
            </a:r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</a:t>
            </a: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       results.html</a:t>
            </a:r>
          </a:p>
          <a:p>
            <a:pPr marL="185738" lvl="1" indent="-185738"/>
            <a:endParaRPr lang="en-US" sz="900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nothing added to commit but untracked files present (use "</a:t>
            </a:r>
            <a:r>
              <a:rPr lang="en-US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add" to track)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7624" y="4005064"/>
            <a:ext cx="576064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add &lt;filename&gt;</a:t>
            </a:r>
            <a:endParaRPr lang="en-CA" sz="9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endParaRPr lang="en-CA" sz="9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7933" y="5013176"/>
            <a:ext cx="576064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endParaRPr lang="en-CA" sz="9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commit –m “comments for the commit”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056875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7544" y="1124744"/>
            <a:ext cx="8291264" cy="532859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5738" indent="-185738" algn="l" defTabSz="914400" rtl="0" eaLnBrk="1" latinLnBrk="0" hangingPunct="1">
              <a:spcBef>
                <a:spcPct val="20000"/>
              </a:spcBef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  <a:defRPr sz="2600" kern="1200" baseline="0">
                <a:solidFill>
                  <a:srgbClr val="00274C"/>
                </a:solidFill>
                <a:latin typeface="+mn-lt"/>
                <a:ea typeface="+mn-ea"/>
                <a:cs typeface="+mn-cs"/>
              </a:defRPr>
            </a:lvl1pPr>
            <a:lvl2pPr marL="3603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  <a:defRPr sz="2200" kern="1200" baseline="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2pPr>
            <a:lvl3pPr marL="542925" indent="-176213" algn="l" defTabSz="914400" rtl="0" eaLnBrk="1" latinLnBrk="0" hangingPunct="1">
              <a:spcBef>
                <a:spcPct val="20000"/>
              </a:spcBef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  <a:defRPr sz="18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3pPr>
            <a:lvl4pPr marL="717550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  <a:defRPr sz="1600" kern="1200" baseline="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4pPr>
            <a:lvl5pPr marL="901700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 baseline="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Select </a:t>
            </a:r>
            <a:r>
              <a:rPr lang="en-US" sz="1800" dirty="0" err="1" smtClean="0"/>
              <a:t>Git</a:t>
            </a:r>
            <a:r>
              <a:rPr lang="en-US" sz="1800" dirty="0" smtClean="0"/>
              <a:t> Add first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Then </a:t>
            </a:r>
            <a:r>
              <a:rPr lang="en-US" sz="1800" dirty="0" err="1" smtClean="0"/>
              <a:t>Git</a:t>
            </a:r>
            <a:r>
              <a:rPr lang="en-US" sz="1800" dirty="0" smtClean="0"/>
              <a:t> Commit -&gt; “master”, select commit files and commit message. Click OK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12</a:t>
            </a:fld>
            <a:endParaRPr lang="en-CA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93096"/>
            <a:ext cx="2362530" cy="67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789040"/>
            <a:ext cx="3672408" cy="2602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68760"/>
            <a:ext cx="2232248" cy="181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72677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Changes to </a:t>
            </a:r>
            <a:r>
              <a:rPr lang="en-US" dirty="0" err="1" smtClean="0"/>
              <a:t>GitHub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Push local commits to </a:t>
            </a:r>
            <a:r>
              <a:rPr lang="en-US" sz="1800" dirty="0" err="1" smtClean="0"/>
              <a:t>GitHub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To understand what is ‘origin’, ‘master’, </a:t>
            </a:r>
            <a:r>
              <a:rPr lang="en-US" sz="1800" dirty="0"/>
              <a:t>please read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git-scm.com/book/en/v2/Git-Basics-Working-with-Remotes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For </a:t>
            </a:r>
            <a:r>
              <a:rPr lang="en-US" sz="1800" dirty="0" err="1" smtClean="0"/>
              <a:t>TortoiseGit</a:t>
            </a:r>
            <a:r>
              <a:rPr lang="en-US" sz="1800" dirty="0" smtClean="0"/>
              <a:t>, select “</a:t>
            </a:r>
            <a:r>
              <a:rPr lang="en-US" sz="1800" dirty="0" err="1" smtClean="0"/>
              <a:t>Git</a:t>
            </a:r>
            <a:r>
              <a:rPr lang="en-US" sz="1800" dirty="0" smtClean="0"/>
              <a:t> Sync”, click “Push” button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13</a:t>
            </a:fld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37112"/>
            <a:ext cx="22383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653136"/>
            <a:ext cx="4409086" cy="143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1628800"/>
            <a:ext cx="5760640" cy="5078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remote add origin 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https</a:t>
            </a:r>
            <a:r>
              <a:rPr lang="en-CA" sz="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://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github.com/bsmwireless/WDC-Test.git</a:t>
            </a:r>
          </a:p>
          <a:p>
            <a:pPr marL="185738" lvl="1" indent="-185738"/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push origin master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66646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 Changes from </a:t>
            </a:r>
            <a:r>
              <a:rPr lang="en-US" dirty="0" err="1" smtClean="0"/>
              <a:t>GitHub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Pull changes from </a:t>
            </a:r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</a:p>
          <a:p>
            <a:endParaRPr lang="en-US" sz="1800" dirty="0"/>
          </a:p>
          <a:p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14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469976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pull origin master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71" y="2132856"/>
            <a:ext cx="22383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51054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832916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File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Must use </a:t>
            </a:r>
            <a:r>
              <a:rPr lang="en-US" sz="1800" dirty="0" err="1" smtClean="0"/>
              <a:t>git</a:t>
            </a:r>
            <a:r>
              <a:rPr lang="en-US" sz="1800" dirty="0" smtClean="0"/>
              <a:t> command to Remove file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DO NOT delete directly in file system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Commit the change to repository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15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844824"/>
            <a:ext cx="5760640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</a:t>
            </a:r>
            <a:r>
              <a:rPr lang="en-CA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rm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 &lt;filename&gt;</a:t>
            </a: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Or</a:t>
            </a:r>
          </a:p>
          <a:p>
            <a:pPr marL="185738" lvl="1" indent="-185738"/>
            <a:endParaRPr lang="en-US" sz="9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rm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--cached  &lt;filename&gt;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5430416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commit –m “comments for the commit”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35433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86934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Change History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View change history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16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628800"/>
            <a:ext cx="5760640" cy="7848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log –-pretty=</a:t>
            </a:r>
            <a:r>
              <a:rPr lang="en-CA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oneline</a:t>
            </a:r>
            <a:endParaRPr lang="en-CA" sz="900" dirty="0" smtClean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CA" sz="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log 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–-stat  (</a:t>
            </a:r>
            <a:r>
              <a:rPr lang="en-CA" sz="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abbreviated stats for each commit )</a:t>
            </a: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CA" sz="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log -p -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2   ( View changes on last 2 commit )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36576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81329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the Release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For each release, we must create a tag in </a:t>
            </a:r>
            <a:r>
              <a:rPr lang="en-US" sz="1800" dirty="0" err="1" smtClean="0"/>
              <a:t>Git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Using </a:t>
            </a:r>
            <a:r>
              <a:rPr lang="en-US" sz="1800" dirty="0" err="1" smtClean="0"/>
              <a:t>GitHub</a:t>
            </a:r>
            <a:r>
              <a:rPr lang="en-US" sz="1800" dirty="0"/>
              <a:t> Web (</a:t>
            </a:r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stackoverflow.com/questions/18216991/create-a-tag-in-github-repository</a:t>
            </a:r>
            <a:r>
              <a:rPr lang="en-US" sz="1800" dirty="0" smtClean="0"/>
              <a:t> )</a:t>
            </a:r>
          </a:p>
          <a:p>
            <a:r>
              <a:rPr lang="en-US" sz="1800" dirty="0" smtClean="0"/>
              <a:t>Using </a:t>
            </a:r>
            <a:r>
              <a:rPr lang="en-US" sz="1800" dirty="0" err="1" smtClean="0"/>
              <a:t>TotoriseGit</a:t>
            </a:r>
            <a:endParaRPr lang="en-US" sz="1800" dirty="0"/>
          </a:p>
          <a:p>
            <a:pPr lvl="1"/>
            <a:r>
              <a:rPr lang="en-US" sz="1400" dirty="0" err="1">
                <a:solidFill>
                  <a:srgbClr val="00274C"/>
                </a:solidFill>
              </a:rPr>
              <a:t>Totorise</a:t>
            </a:r>
            <a:r>
              <a:rPr lang="en-US" sz="1400" dirty="0">
                <a:solidFill>
                  <a:srgbClr val="00274C"/>
                </a:solidFill>
              </a:rPr>
              <a:t> </a:t>
            </a:r>
            <a:r>
              <a:rPr lang="en-US" sz="1400" dirty="0" err="1" smtClean="0">
                <a:solidFill>
                  <a:srgbClr val="00274C"/>
                </a:solidFill>
              </a:rPr>
              <a:t>Git</a:t>
            </a:r>
            <a:r>
              <a:rPr lang="en-US" sz="1400" dirty="0" smtClean="0">
                <a:solidFill>
                  <a:srgbClr val="00274C"/>
                </a:solidFill>
              </a:rPr>
              <a:t> Menu -&gt; Create Tag</a:t>
            </a:r>
          </a:p>
          <a:p>
            <a:pPr lvl="2"/>
            <a:r>
              <a:rPr lang="en-US" sz="1000" dirty="0" smtClean="0">
                <a:solidFill>
                  <a:srgbClr val="00274C"/>
                </a:solidFill>
              </a:rPr>
              <a:t>Choose “Head” to create tag based on latest changes</a:t>
            </a:r>
          </a:p>
          <a:p>
            <a:pPr lvl="2"/>
            <a:r>
              <a:rPr lang="en-US" sz="1000" dirty="0" smtClean="0">
                <a:solidFill>
                  <a:srgbClr val="00274C"/>
                </a:solidFill>
              </a:rPr>
              <a:t>Or</a:t>
            </a:r>
          </a:p>
          <a:p>
            <a:pPr lvl="2"/>
            <a:r>
              <a:rPr lang="en-US" sz="1000" dirty="0" smtClean="0">
                <a:solidFill>
                  <a:srgbClr val="00274C"/>
                </a:solidFill>
              </a:rPr>
              <a:t>Select commit from change logs for the tag</a:t>
            </a:r>
            <a:endParaRPr lang="en-US" sz="1000" dirty="0">
              <a:solidFill>
                <a:srgbClr val="00274C"/>
              </a:solidFill>
            </a:endParaRPr>
          </a:p>
          <a:p>
            <a:pPr lvl="1"/>
            <a:r>
              <a:rPr lang="en-US" sz="1400" dirty="0" err="1" smtClean="0"/>
              <a:t>TotoriseGit</a:t>
            </a:r>
            <a:r>
              <a:rPr lang="en-US" sz="1400" dirty="0" smtClean="0"/>
              <a:t> Menu -&gt; </a:t>
            </a:r>
            <a:r>
              <a:rPr lang="en-US" sz="1400" dirty="0" err="1" smtClean="0"/>
              <a:t>Git</a:t>
            </a:r>
            <a:r>
              <a:rPr lang="en-US" sz="1400" dirty="0" smtClean="0"/>
              <a:t> Sync </a:t>
            </a:r>
          </a:p>
          <a:p>
            <a:pPr lvl="2"/>
            <a:r>
              <a:rPr lang="en-US" sz="1000" dirty="0" smtClean="0"/>
              <a:t>Click “Push Tags” to upload changes to </a:t>
            </a:r>
            <a:r>
              <a:rPr lang="en-US" sz="1000" dirty="0" err="1" smtClean="0"/>
              <a:t>GitHub</a:t>
            </a:r>
            <a:endParaRPr lang="en-US" sz="1000" dirty="0" smtClean="0"/>
          </a:p>
          <a:p>
            <a:pPr lvl="2"/>
            <a:endParaRPr lang="en-US" sz="10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17</a:t>
            </a:fld>
            <a:endParaRPr lang="en-CA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185" y="1700808"/>
            <a:ext cx="3419648" cy="290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3937946" cy="300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845337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branch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Check which branch you are working ( which has * indicator )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Create(and switch) to new branch from an existing branch head</a:t>
            </a:r>
          </a:p>
          <a:p>
            <a:pPr lvl="1"/>
            <a:r>
              <a:rPr lang="en-US" sz="1400" dirty="0" smtClean="0"/>
              <a:t>Command line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r>
              <a:rPr lang="en-US" sz="1400" dirty="0" err="1" smtClean="0"/>
              <a:t>TortoiseGit</a:t>
            </a:r>
            <a:endParaRPr lang="en-US" sz="14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2921169"/>
            <a:ext cx="576064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branch &lt;</a:t>
            </a:r>
            <a:r>
              <a:rPr lang="en-CA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new_branch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CA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existing_branch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checkout –b &lt;</a:t>
            </a:r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new_branch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existing_branch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198" y="4324212"/>
            <a:ext cx="2689730" cy="1769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559" y="3674995"/>
            <a:ext cx="3193529" cy="263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75609"/>
            <a:ext cx="36004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70464"/>
            <a:ext cx="3096344" cy="906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42499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Create </a:t>
            </a:r>
            <a:r>
              <a:rPr lang="en-US" sz="1800" dirty="0"/>
              <a:t>branch from specific </a:t>
            </a:r>
            <a:r>
              <a:rPr lang="en-US" sz="1800" dirty="0" smtClean="0"/>
              <a:t>commit</a:t>
            </a:r>
          </a:p>
          <a:p>
            <a:pPr lvl="1"/>
            <a:r>
              <a:rPr lang="en-US" sz="1400" dirty="0"/>
              <a:t>Command line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 err="1"/>
              <a:t>TortoiseGit</a:t>
            </a:r>
            <a:endParaRPr lang="en-US" sz="1400" dirty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800" dirty="0"/>
              <a:t>Create branch from tag</a:t>
            </a:r>
            <a:endParaRPr lang="en-CA" sz="1800" dirty="0"/>
          </a:p>
          <a:p>
            <a:pPr lvl="1"/>
            <a:r>
              <a:rPr lang="en-US" sz="1400" dirty="0"/>
              <a:t>Command line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r>
              <a:rPr lang="en-US" sz="1400" dirty="0" err="1" smtClean="0"/>
              <a:t>TortoiseGit</a:t>
            </a:r>
            <a:endParaRPr lang="en-US" sz="140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1683296"/>
            <a:ext cx="576064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>
                <a:solidFill>
                  <a:srgbClr val="FFFF00"/>
                </a:solidFill>
              </a:rPr>
              <a:t>git branch </a:t>
            </a:r>
            <a:r>
              <a:rPr lang="en-CA" sz="900" dirty="0" smtClean="0">
                <a:solidFill>
                  <a:srgbClr val="FFFF00"/>
                </a:solidFill>
              </a:rPr>
              <a:t>&lt;</a:t>
            </a:r>
            <a:r>
              <a:rPr lang="en-CA" sz="900" dirty="0" err="1" smtClean="0">
                <a:solidFill>
                  <a:srgbClr val="FFFF00"/>
                </a:solidFill>
              </a:rPr>
              <a:t>new_branch</a:t>
            </a:r>
            <a:r>
              <a:rPr lang="en-CA" sz="900" dirty="0" smtClean="0">
                <a:solidFill>
                  <a:srgbClr val="FFFF00"/>
                </a:solidFill>
              </a:rPr>
              <a:t>&gt; a9c146a09505837ec03b</a:t>
            </a:r>
          </a:p>
          <a:p>
            <a:pPr marL="185738" lvl="1" indent="-185738"/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04864"/>
            <a:ext cx="276161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3608" y="5013176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>
                <a:solidFill>
                  <a:srgbClr val="FFFF00"/>
                </a:solidFill>
              </a:rPr>
              <a:t>git branch </a:t>
            </a:r>
            <a:r>
              <a:rPr lang="en-CA" sz="900" dirty="0" smtClean="0">
                <a:solidFill>
                  <a:srgbClr val="FFFF00"/>
                </a:solidFill>
              </a:rPr>
              <a:t>&lt;</a:t>
            </a:r>
            <a:r>
              <a:rPr lang="en-CA" sz="900" dirty="0" err="1" smtClean="0">
                <a:solidFill>
                  <a:srgbClr val="FFFF00"/>
                </a:solidFill>
              </a:rPr>
              <a:t>new_branch</a:t>
            </a:r>
            <a:r>
              <a:rPr lang="en-CA" sz="900" dirty="0" smtClean="0">
                <a:solidFill>
                  <a:srgbClr val="FFFF00"/>
                </a:solidFill>
              </a:rPr>
              <a:t>&gt;  &lt;</a:t>
            </a:r>
            <a:r>
              <a:rPr lang="en-CA" sz="900" dirty="0" err="1" smtClean="0">
                <a:solidFill>
                  <a:srgbClr val="FFFF00"/>
                </a:solidFill>
              </a:rPr>
              <a:t>tag_name</a:t>
            </a:r>
            <a:r>
              <a:rPr lang="en-CA" sz="900" dirty="0" smtClean="0">
                <a:solidFill>
                  <a:srgbClr val="FFFF00"/>
                </a:solidFill>
              </a:rPr>
              <a:t>&gt;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49597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Account in </a:t>
            </a:r>
            <a:r>
              <a:rPr lang="en-US" dirty="0" err="1" smtClean="0"/>
              <a:t>GitHub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Register with company email ( must </a:t>
            </a:r>
            <a:r>
              <a:rPr lang="en-US" sz="2000" dirty="0" smtClean="0"/>
              <a:t>use </a:t>
            </a:r>
            <a:r>
              <a:rPr lang="en-US" sz="2000" dirty="0" err="1" smtClean="0"/>
              <a:t>bsm</a:t>
            </a:r>
            <a:r>
              <a:rPr lang="en-US" sz="2000" dirty="0" smtClean="0"/>
              <a:t> official email id)</a:t>
            </a:r>
            <a:endParaRPr lang="en-US" sz="2000" dirty="0" smtClean="0"/>
          </a:p>
          <a:p>
            <a:r>
              <a:rPr lang="en-US" sz="2000" dirty="0" smtClean="0"/>
              <a:t>Forward account name to me</a:t>
            </a:r>
            <a:endParaRPr lang="en-CA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00634057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5738" lvl="1" indent="-185738"/>
            <a:r>
              <a:rPr lang="en-US" sz="1400" dirty="0" err="1"/>
              <a:t>TortoiseGit</a:t>
            </a:r>
            <a:endParaRPr lang="en-US" sz="14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20</a:t>
            </a:fld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96752"/>
            <a:ext cx="4020111" cy="2429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25725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branch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 clean switch </a:t>
            </a:r>
          </a:p>
          <a:p>
            <a:pPr lvl="1"/>
            <a:r>
              <a:rPr lang="en-US" sz="1400" dirty="0" smtClean="0"/>
              <a:t>No uncommitted changes on working copy. </a:t>
            </a:r>
            <a:r>
              <a:rPr lang="en-US" sz="1400" dirty="0" err="1" smtClean="0"/>
              <a:t>Git</a:t>
            </a:r>
            <a:r>
              <a:rPr lang="en-US" sz="1400" dirty="0" smtClean="0"/>
              <a:t> will switch your workspace to specified branch</a:t>
            </a:r>
          </a:p>
          <a:p>
            <a:pPr lvl="1"/>
            <a:r>
              <a:rPr lang="en-US" sz="1400" dirty="0" smtClean="0"/>
              <a:t>Local changes will be kept if both branch on the changed file has same history commit</a:t>
            </a:r>
          </a:p>
          <a:p>
            <a:pPr lvl="1"/>
            <a:endParaRPr lang="en-US" sz="1400" dirty="0" smtClean="0"/>
          </a:p>
          <a:p>
            <a:pPr lvl="1"/>
            <a:r>
              <a:rPr lang="en-US" sz="1400" dirty="0" smtClean="0"/>
              <a:t> 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r>
              <a:rPr lang="en-US" sz="1800" dirty="0" smtClean="0"/>
              <a:t>Discard local changes on working copy </a:t>
            </a:r>
            <a:endParaRPr lang="en-US" sz="1800" dirty="0"/>
          </a:p>
          <a:p>
            <a:pPr lvl="1"/>
            <a:r>
              <a:rPr lang="en-US" sz="1400" dirty="0" smtClean="0"/>
              <a:t>All untracked files will be kept in workspace after branch switch</a:t>
            </a:r>
          </a:p>
          <a:p>
            <a:pPr lvl="1"/>
            <a:r>
              <a:rPr lang="en-US" sz="1400" dirty="0" smtClean="0"/>
              <a:t>The local changes on tracked files (event staged files) will be discarded </a:t>
            </a:r>
            <a:endParaRPr lang="en-CA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043608" y="1902024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>
                <a:solidFill>
                  <a:srgbClr val="FFFF00"/>
                </a:solidFill>
              </a:rPr>
              <a:t>git </a:t>
            </a:r>
            <a:r>
              <a:rPr lang="en-CA" sz="900" dirty="0" smtClean="0">
                <a:solidFill>
                  <a:srgbClr val="FFFF00"/>
                </a:solidFill>
              </a:rPr>
              <a:t>checkout  &lt;</a:t>
            </a:r>
            <a:r>
              <a:rPr lang="en-CA" sz="900" dirty="0" err="1" smtClean="0">
                <a:solidFill>
                  <a:srgbClr val="FFFF00"/>
                </a:solidFill>
              </a:rPr>
              <a:t>branch_name</a:t>
            </a:r>
            <a:r>
              <a:rPr lang="en-CA" sz="900" dirty="0" smtClean="0">
                <a:solidFill>
                  <a:srgbClr val="FFFF00"/>
                </a:solidFill>
              </a:rPr>
              <a:t>&gt;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564904"/>
            <a:ext cx="2890669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78943"/>
            <a:ext cx="2381460" cy="169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43608" y="5085184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>
                <a:solidFill>
                  <a:srgbClr val="FFFF00"/>
                </a:solidFill>
              </a:rPr>
              <a:t>git </a:t>
            </a:r>
            <a:r>
              <a:rPr lang="en-CA" sz="900" dirty="0" smtClean="0">
                <a:solidFill>
                  <a:srgbClr val="FFFF00"/>
                </a:solidFill>
              </a:rPr>
              <a:t>checkout  -f &lt;</a:t>
            </a:r>
            <a:r>
              <a:rPr lang="en-CA" sz="900" dirty="0" err="1" smtClean="0">
                <a:solidFill>
                  <a:srgbClr val="FFFF00"/>
                </a:solidFill>
              </a:rPr>
              <a:t>branch_name</a:t>
            </a:r>
            <a:r>
              <a:rPr lang="en-CA" sz="900" dirty="0" smtClean="0">
                <a:solidFill>
                  <a:srgbClr val="FFFF00"/>
                </a:solidFill>
              </a:rPr>
              <a:t>&gt;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00729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Save local </a:t>
            </a:r>
            <a:r>
              <a:rPr lang="en-US" sz="1800" dirty="0"/>
              <a:t>changes </a:t>
            </a:r>
            <a:r>
              <a:rPr lang="en-US" sz="1800" dirty="0" smtClean="0"/>
              <a:t>and apply back</a:t>
            </a:r>
            <a:endParaRPr lang="en-US" sz="1800" dirty="0"/>
          </a:p>
          <a:p>
            <a:pPr lvl="1"/>
            <a:r>
              <a:rPr lang="en-US" sz="1400" dirty="0"/>
              <a:t>All untracked files will </a:t>
            </a:r>
            <a:r>
              <a:rPr lang="en-US" sz="1400" dirty="0" smtClean="0"/>
              <a:t>be kept</a:t>
            </a:r>
          </a:p>
          <a:p>
            <a:pPr lvl="1"/>
            <a:r>
              <a:rPr lang="en-CA" sz="1400" dirty="0"/>
              <a:t>The command saves your local modifications away and reverts the working directory to match the HEAD commit</a:t>
            </a:r>
            <a:r>
              <a:rPr lang="en-CA" sz="1400" dirty="0" smtClean="0"/>
              <a:t>.</a:t>
            </a:r>
          </a:p>
          <a:p>
            <a:pPr lvl="1"/>
            <a:endParaRPr lang="en-US" sz="14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2276872"/>
            <a:ext cx="5760640" cy="13388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>
                <a:solidFill>
                  <a:srgbClr val="FFFF00"/>
                </a:solidFill>
              </a:rPr>
              <a:t>git </a:t>
            </a:r>
            <a:r>
              <a:rPr lang="en-CA" sz="900" dirty="0" smtClean="0">
                <a:solidFill>
                  <a:srgbClr val="FFFF00"/>
                </a:solidFill>
              </a:rPr>
              <a:t> stash save “stash summary”</a:t>
            </a: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checkout &lt;</a:t>
            </a:r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branch_name_A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... Complete the work on </a:t>
            </a:r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branchA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and revert back master</a:t>
            </a: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checkout master</a:t>
            </a: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stash apply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7" y="4293096"/>
            <a:ext cx="38481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17599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changes from branch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Merge changes of one branch to another ( make sure no uncommitted changes)</a:t>
            </a:r>
          </a:p>
          <a:p>
            <a:pPr lvl="1"/>
            <a:r>
              <a:rPr lang="en-US" sz="1400" dirty="0" smtClean="0"/>
              <a:t>Command line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r>
              <a:rPr lang="en-US" sz="1400" dirty="0" err="1" smtClean="0"/>
              <a:t>TortoiseGit</a:t>
            </a:r>
            <a:r>
              <a:rPr lang="en-US" sz="1400" dirty="0" smtClean="0"/>
              <a:t> ( checkout, merge )</a:t>
            </a:r>
          </a:p>
          <a:p>
            <a:pPr lvl="1"/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625025"/>
            <a:ext cx="5760640" cy="5078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</a:rPr>
              <a:t>git</a:t>
            </a:r>
            <a:r>
              <a:rPr lang="en-US" sz="900" dirty="0" smtClean="0">
                <a:solidFill>
                  <a:srgbClr val="FFFF00"/>
                </a:solidFill>
              </a:rPr>
              <a:t> checkout  master</a:t>
            </a: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merge –-no-</a:t>
            </a:r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ff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branch_name</a:t>
            </a:r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&gt;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4" y="2924944"/>
            <a:ext cx="3447430" cy="189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09" y="3789040"/>
            <a:ext cx="3731078" cy="216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675744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Resolve Conflicts ( </a:t>
            </a:r>
            <a:r>
              <a:rPr lang="en-US" dirty="0" err="1" smtClean="0"/>
              <a:t>Torgoise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Conflict indicator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 smtClean="0"/>
              <a:t>Manually edit the conflict file OR through some tools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Once done. Select “Conflict Resolved” in </a:t>
            </a:r>
            <a:r>
              <a:rPr lang="en-US" sz="1800" dirty="0" err="1" smtClean="0"/>
              <a:t>torgoisegit</a:t>
            </a:r>
            <a:endParaRPr lang="en-US" sz="1800" dirty="0" smtClean="0"/>
          </a:p>
          <a:p>
            <a:r>
              <a:rPr lang="en-US" sz="1800" dirty="0" smtClean="0"/>
              <a:t>Commit the changes to </a:t>
            </a:r>
            <a:r>
              <a:rPr lang="en-US" sz="1800" dirty="0" err="1" smtClean="0"/>
              <a:t>Git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1"/>
            <a:ext cx="2367337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68761"/>
            <a:ext cx="179254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38" y="2492896"/>
            <a:ext cx="4176464" cy="297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19743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Undo Merge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dirty="0"/>
              <a:t>Abort the current conflict resolution </a:t>
            </a:r>
            <a:r>
              <a:rPr lang="en-CA" sz="1800" dirty="0" smtClean="0"/>
              <a:t>process: return </a:t>
            </a:r>
            <a:r>
              <a:rPr lang="en-CA" sz="1800" dirty="0"/>
              <a:t>to the state before you started </a:t>
            </a:r>
            <a:r>
              <a:rPr lang="en-CA" sz="1800" dirty="0" smtClean="0"/>
              <a:t>the merge  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Undo merge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686000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</a:rPr>
              <a:t>git</a:t>
            </a:r>
            <a:r>
              <a:rPr lang="en-US" sz="900" dirty="0" smtClean="0">
                <a:solidFill>
                  <a:srgbClr val="FFFF00"/>
                </a:solidFill>
              </a:rPr>
              <a:t> merge –-abort 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49189"/>
            <a:ext cx="20764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7584" y="4005064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US" sz="900" dirty="0" err="1" smtClean="0">
                <a:solidFill>
                  <a:srgbClr val="FFFF00"/>
                </a:solidFill>
              </a:rPr>
              <a:t>git</a:t>
            </a:r>
            <a:r>
              <a:rPr lang="en-US" sz="900" dirty="0" smtClean="0">
                <a:solidFill>
                  <a:srgbClr val="FFFF00"/>
                </a:solidFill>
              </a:rPr>
              <a:t>  reset --hard</a:t>
            </a:r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694568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Undo changes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Discard changes on </a:t>
            </a:r>
            <a:r>
              <a:rPr lang="en-US" sz="1800" dirty="0" err="1" smtClean="0"/>
              <a:t>unstaged</a:t>
            </a:r>
            <a:r>
              <a:rPr lang="en-US" sz="1800" dirty="0" smtClean="0"/>
              <a:t> files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Back to historical commit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1013917" y="1412776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checkout  &lt;file name&gt;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712" y="3212976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checkout  &lt;commit &gt;  &lt;file name&gt;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697527"/>
            <a:ext cx="2736304" cy="101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17032"/>
            <a:ext cx="2507146" cy="197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117740"/>
            <a:ext cx="2808312" cy="3623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3622637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Undo a commit </a:t>
            </a:r>
          </a:p>
          <a:p>
            <a:pPr lvl="1"/>
            <a:r>
              <a:rPr lang="en-US" sz="1400" dirty="0" smtClean="0"/>
              <a:t>Undo is not remove commit from history. It “undo changes” and append a new commit with resulting contents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endParaRPr lang="en-US" dirty="0" smtClean="0"/>
          </a:p>
          <a:p>
            <a:endParaRPr lang="en-US" dirty="0"/>
          </a:p>
          <a:p>
            <a:endParaRPr lang="en-US" sz="1800" dirty="0" smtClean="0"/>
          </a:p>
          <a:p>
            <a:r>
              <a:rPr lang="en-US" sz="1800" dirty="0" smtClean="0"/>
              <a:t>Remove staging files ( but still keep the changes )</a:t>
            </a:r>
            <a:endParaRPr lang="en-US" sz="18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998712" y="2492896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revert  &lt;commit &gt;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614957"/>
            <a:ext cx="2061393" cy="661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2816"/>
            <a:ext cx="2542865" cy="2160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80059" y="4437112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 reset  &lt;file &gt;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47032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sync with remote	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Force local repository to match with remote</a:t>
            </a:r>
          </a:p>
          <a:p>
            <a:pPr lvl="1"/>
            <a:r>
              <a:rPr lang="en-US" sz="1400" dirty="0" smtClean="0"/>
              <a:t>In order to clean up some messy in local repository and </a:t>
            </a:r>
            <a:r>
              <a:rPr lang="en-CA" sz="1400" dirty="0"/>
              <a:t>make the local repository exactly match the remote tracking branch (</a:t>
            </a:r>
            <a:r>
              <a:rPr lang="en-CA" sz="1400" dirty="0">
                <a:hlinkClick r:id="rId2"/>
              </a:rPr>
              <a:t>http://</a:t>
            </a:r>
            <a:r>
              <a:rPr lang="en-CA" sz="1400" dirty="0" smtClean="0">
                <a:hlinkClick r:id="rId2"/>
              </a:rPr>
              <a:t>stackoverflow.com/questions/1125968/force-git-to-overwrite-local-files-on-pull</a:t>
            </a:r>
            <a:r>
              <a:rPr lang="en-CA" sz="1400" dirty="0" smtClean="0"/>
              <a:t>)</a:t>
            </a:r>
          </a:p>
          <a:p>
            <a:pPr lvl="1"/>
            <a:endParaRPr lang="en-CA" sz="1400" dirty="0" smtClean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906066" y="2278613"/>
            <a:ext cx="576064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</a:t>
            </a:r>
            <a:r>
              <a:rPr lang="en-CA" sz="900" dirty="0">
                <a:solidFill>
                  <a:srgbClr val="FFFF00"/>
                </a:solidFill>
              </a:rPr>
              <a:t>fetch </a:t>
            </a:r>
            <a:r>
              <a:rPr lang="en-CA" sz="900" dirty="0" smtClean="0">
                <a:solidFill>
                  <a:srgbClr val="FFFF00"/>
                </a:solidFill>
              </a:rPr>
              <a:t>–all</a:t>
            </a:r>
          </a:p>
          <a:p>
            <a:pPr marL="185738" lvl="1" indent="-185738"/>
            <a:endParaRPr lang="en-CA" sz="900" dirty="0" smtClean="0">
              <a:solidFill>
                <a:srgbClr val="FFFF00"/>
              </a:solidFill>
            </a:endParaRPr>
          </a:p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</a:t>
            </a:r>
            <a:r>
              <a:rPr lang="en-CA" sz="900" dirty="0">
                <a:solidFill>
                  <a:srgbClr val="FFFF00"/>
                </a:solidFill>
              </a:rPr>
              <a:t>reset --hard origin</a:t>
            </a:r>
            <a:r>
              <a:rPr lang="en-CA" sz="900" dirty="0" smtClean="0">
                <a:solidFill>
                  <a:srgbClr val="FFFF00"/>
                </a:solidFill>
              </a:rPr>
              <a:t>/&lt;branch name&gt;</a:t>
            </a:r>
          </a:p>
          <a:p>
            <a:pPr marL="185738" lvl="1" indent="-185738"/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33354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with -- no-</a:t>
            </a:r>
            <a:r>
              <a:rPr lang="en-US" dirty="0" err="1" smtClean="0"/>
              <a:t>ff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25658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When merge branch, add “—no-</a:t>
            </a:r>
            <a:r>
              <a:rPr lang="en-US" sz="1800" dirty="0" err="1" smtClean="0"/>
              <a:t>ff</a:t>
            </a:r>
            <a:r>
              <a:rPr lang="en-US" sz="1800" dirty="0" smtClean="0"/>
              <a:t>” flag</a:t>
            </a:r>
          </a:p>
          <a:p>
            <a:pPr lvl="1"/>
            <a:r>
              <a:rPr lang="en-CA" sz="1400" dirty="0"/>
              <a:t>The --no-</a:t>
            </a:r>
            <a:r>
              <a:rPr lang="en-CA" sz="1400" dirty="0" err="1"/>
              <a:t>ff</a:t>
            </a:r>
            <a:r>
              <a:rPr lang="en-CA" sz="1400" dirty="0"/>
              <a:t> flag causes the merge to always create a new commit object, even if the merge could be performed with a fast-forward. This avoids losing information about the historical existence of a feature branch and groups together all commits that together added the </a:t>
            </a:r>
            <a:r>
              <a:rPr lang="en-CA" sz="1400" dirty="0" smtClean="0"/>
              <a:t>feature. </a:t>
            </a:r>
            <a:r>
              <a:rPr lang="en-CA" sz="1400" dirty="0"/>
              <a:t>Compare</a:t>
            </a:r>
            <a:r>
              <a:rPr lang="en-CA" sz="1400" dirty="0" smtClean="0"/>
              <a:t>:</a:t>
            </a:r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CA" sz="1400" dirty="0" smtClean="0"/>
          </a:p>
          <a:p>
            <a:pPr lvl="1"/>
            <a:endParaRPr lang="en-US" sz="1400" dirty="0"/>
          </a:p>
          <a:p>
            <a:pPr lvl="1"/>
            <a:endParaRPr lang="en-US" sz="1400" dirty="0" smtClean="0"/>
          </a:p>
          <a:p>
            <a:pPr lvl="1"/>
            <a:r>
              <a:rPr lang="en-CA" sz="1400" dirty="0"/>
              <a:t>In the latter case, it is impossible to see from the Git history which of the commit objects together have implemented a feature—you would have to manually read all the log messages. Reverting a whole feature (i.e. a group of commits), is a true headache in the latter situation, whereas it is easily done if the --no-</a:t>
            </a:r>
            <a:r>
              <a:rPr lang="en-CA" sz="1400" dirty="0" err="1"/>
              <a:t>ff</a:t>
            </a:r>
            <a:r>
              <a:rPr lang="en-CA" sz="1400" dirty="0"/>
              <a:t> flag was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3074" name="Picture 2" descr="http://nvie.com/img/merge-without-ff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90224"/>
            <a:ext cx="3384376" cy="29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290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Knowledge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</a:t>
            </a:fld>
            <a:endParaRPr lang="en-CA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80728"/>
            <a:ext cx="8229600" cy="525658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5738" indent="-185738" algn="l" defTabSz="914400" rtl="0" eaLnBrk="1" latinLnBrk="0" hangingPunct="1">
              <a:spcBef>
                <a:spcPct val="20000"/>
              </a:spcBef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  <a:defRPr sz="2600" kern="1200" baseline="0">
                <a:solidFill>
                  <a:srgbClr val="00274C"/>
                </a:solidFill>
                <a:latin typeface="+mn-lt"/>
                <a:ea typeface="+mn-ea"/>
                <a:cs typeface="+mn-cs"/>
              </a:defRPr>
            </a:lvl1pPr>
            <a:lvl2pPr marL="360363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  <a:defRPr sz="2200" kern="1200" baseline="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2pPr>
            <a:lvl3pPr marL="542925" indent="-176213" algn="l" defTabSz="914400" rtl="0" eaLnBrk="1" latinLnBrk="0" hangingPunct="1">
              <a:spcBef>
                <a:spcPct val="20000"/>
              </a:spcBef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  <a:defRPr sz="1800" kern="120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3pPr>
            <a:lvl4pPr marL="717550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75000"/>
                </a:schemeClr>
              </a:buClr>
              <a:buFont typeface="Arial" pitchFamily="34" charset="0"/>
              <a:buChar char="•"/>
              <a:defRPr sz="1600" kern="1200" baseline="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4pPr>
            <a:lvl5pPr marL="901700" indent="-177800" algn="l" defTabSz="9144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 baseline="0">
                <a:solidFill>
                  <a:srgbClr val="4555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 smtClean="0"/>
          </a:p>
          <a:p>
            <a:r>
              <a:rPr lang="en-CA" sz="2000" dirty="0" smtClean="0"/>
              <a:t>Git Introduction (</a:t>
            </a:r>
            <a:r>
              <a:rPr lang="en-CA" sz="2000" dirty="0" smtClean="0">
                <a:hlinkClick r:id="rId2"/>
              </a:rPr>
              <a:t>https</a:t>
            </a:r>
            <a:r>
              <a:rPr lang="en-CA" sz="2000" dirty="0">
                <a:hlinkClick r:id="rId2"/>
              </a:rPr>
              <a:t>://</a:t>
            </a:r>
            <a:r>
              <a:rPr lang="en-CA" sz="2000" dirty="0" smtClean="0">
                <a:hlinkClick r:id="rId2"/>
              </a:rPr>
              <a:t>www.atlassian.com/git/tutorials/setting-up-a-repository</a:t>
            </a:r>
            <a:r>
              <a:rPr lang="en-CA" sz="2000" dirty="0" smtClean="0"/>
              <a:t> )</a:t>
            </a:r>
            <a:endParaRPr lang="en-CA" sz="2000" dirty="0"/>
          </a:p>
          <a:p>
            <a:r>
              <a:rPr lang="en-CA" sz="2000" dirty="0" smtClean="0"/>
              <a:t>Simple Git Guide (</a:t>
            </a:r>
            <a:r>
              <a:rPr lang="en-CA" sz="2000" dirty="0" smtClean="0">
                <a:hlinkClick r:id="rId3"/>
              </a:rPr>
              <a:t>http</a:t>
            </a:r>
            <a:r>
              <a:rPr lang="en-CA" sz="2000" dirty="0">
                <a:hlinkClick r:id="rId3"/>
              </a:rPr>
              <a:t>://rogerdudler.github.io/git-guide</a:t>
            </a:r>
            <a:r>
              <a:rPr lang="en-CA" sz="2000" dirty="0" smtClean="0">
                <a:hlinkClick r:id="rId3"/>
              </a:rPr>
              <a:t>/</a:t>
            </a:r>
            <a:r>
              <a:rPr lang="en-CA" sz="2000" dirty="0" smtClean="0"/>
              <a:t>)</a:t>
            </a:r>
          </a:p>
          <a:p>
            <a:r>
              <a:rPr lang="en-CA" sz="2000" dirty="0" smtClean="0"/>
              <a:t>Git Document </a:t>
            </a:r>
            <a:r>
              <a:rPr lang="en-CA" sz="2000" dirty="0"/>
              <a:t>(</a:t>
            </a:r>
            <a:r>
              <a:rPr lang="en-CA" sz="2000" dirty="0">
                <a:hlinkClick r:id="rId4"/>
              </a:rPr>
              <a:t>http://</a:t>
            </a:r>
            <a:r>
              <a:rPr lang="en-CA" sz="2000" dirty="0" smtClean="0">
                <a:hlinkClick r:id="rId4"/>
              </a:rPr>
              <a:t>git-scm.com/book/en/v2/Getting-Started-Git-Basics</a:t>
            </a:r>
            <a:r>
              <a:rPr lang="en-CA" sz="2000" dirty="0" smtClean="0"/>
              <a:t> )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895083564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Repository in </a:t>
            </a:r>
            <a:r>
              <a:rPr lang="en-US" dirty="0" err="1" smtClean="0"/>
              <a:t>GitHub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Login </a:t>
            </a:r>
            <a:r>
              <a:rPr lang="en-US" sz="1800" dirty="0" err="1" smtClean="0"/>
              <a:t>GiHub</a:t>
            </a:r>
            <a:r>
              <a:rPr lang="en-US" sz="1800" dirty="0" smtClean="0"/>
              <a:t> then create repository in </a:t>
            </a:r>
            <a:r>
              <a:rPr lang="en-US" sz="1800" dirty="0" err="1" smtClean="0"/>
              <a:t>GitHub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Create </a:t>
            </a:r>
            <a:r>
              <a:rPr lang="en-US" sz="1800" dirty="0" err="1" smtClean="0"/>
              <a:t>git</a:t>
            </a:r>
            <a:r>
              <a:rPr lang="en-US" sz="1800" dirty="0" smtClean="0"/>
              <a:t> repository in your local machine ( you need to have a folder that contains all your files of the project)</a:t>
            </a:r>
          </a:p>
          <a:p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3031033" cy="115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3358733"/>
            <a:ext cx="576064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US" sz="900" dirty="0" smtClean="0">
                <a:solidFill>
                  <a:srgbClr val="FFFF00"/>
                </a:solidFill>
              </a:rPr>
              <a:t>Cd  &lt;your working folder&gt;</a:t>
            </a:r>
            <a:endParaRPr lang="en-CA" sz="900" dirty="0" smtClean="0">
              <a:solidFill>
                <a:srgbClr val="FFFF00"/>
              </a:solidFill>
            </a:endParaRPr>
          </a:p>
          <a:p>
            <a:pPr marL="185738" lvl="1" indent="-185738"/>
            <a:endParaRPr lang="en-CA" sz="900" dirty="0" smtClean="0">
              <a:solidFill>
                <a:srgbClr val="FFFF00"/>
              </a:solidFill>
            </a:endParaRPr>
          </a:p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</a:t>
            </a:r>
            <a:r>
              <a:rPr lang="en-CA" sz="900" dirty="0" err="1" smtClean="0">
                <a:solidFill>
                  <a:srgbClr val="FFFF00"/>
                </a:solidFill>
              </a:rPr>
              <a:t>init</a:t>
            </a:r>
            <a:endParaRPr lang="en-CA" sz="900" dirty="0" smtClean="0">
              <a:solidFill>
                <a:srgbClr val="FFFF00"/>
              </a:solidFill>
            </a:endParaRPr>
          </a:p>
          <a:p>
            <a:pPr marL="185738" lvl="1" indent="-185738"/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97991"/>
            <a:ext cx="3533948" cy="284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4989420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Configure remote URL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For </a:t>
            </a:r>
            <a:r>
              <a:rPr lang="en-US" sz="1800" dirty="0" err="1" smtClean="0"/>
              <a:t>TortoiseGit</a:t>
            </a:r>
            <a:r>
              <a:rPr lang="en-US" sz="1800" dirty="0" smtClean="0"/>
              <a:t>, select the directory, open context menu, select “Settings”, then add “origin” remote with your </a:t>
            </a:r>
            <a:r>
              <a:rPr lang="en-US" sz="1800" dirty="0" err="1" smtClean="0"/>
              <a:t>GitHub</a:t>
            </a:r>
            <a:r>
              <a:rPr lang="en-US" sz="1800" dirty="0" smtClean="0"/>
              <a:t> URL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946101" y="1484784"/>
            <a:ext cx="5760640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</a:t>
            </a:r>
            <a:r>
              <a:rPr lang="en-CA" sz="900" dirty="0">
                <a:solidFill>
                  <a:srgbClr val="FFFF00"/>
                </a:solidFill>
              </a:rPr>
              <a:t>remote add origin </a:t>
            </a:r>
            <a:r>
              <a:rPr lang="en-CA" sz="900" dirty="0" smtClean="0">
                <a:solidFill>
                  <a:srgbClr val="FFFF00"/>
                </a:solidFill>
              </a:rPr>
              <a:t> &lt;Git Hub repository URL&gt; </a:t>
            </a:r>
          </a:p>
          <a:p>
            <a:pPr marL="185738" lvl="1" indent="-185738"/>
            <a:endParaRPr lang="en-CA" sz="900" dirty="0">
              <a:solidFill>
                <a:srgbClr val="FFFF00"/>
              </a:solidFill>
            </a:endParaRPr>
          </a:p>
          <a:p>
            <a:pPr marL="185738" lvl="1" indent="-185738"/>
            <a:r>
              <a:rPr lang="en-CA" sz="900" dirty="0" smtClean="0">
                <a:solidFill>
                  <a:srgbClr val="00B0F0"/>
                </a:solidFill>
              </a:rPr>
              <a:t>Example</a:t>
            </a:r>
          </a:p>
          <a:p>
            <a:pPr marL="185738" lvl="1" indent="-185738"/>
            <a:endParaRPr lang="en-CA" sz="900" dirty="0">
              <a:solidFill>
                <a:srgbClr val="FFFF00"/>
              </a:solidFill>
            </a:endParaRPr>
          </a:p>
          <a:p>
            <a:pPr marL="185738" lvl="1" indent="-185738"/>
            <a:r>
              <a:rPr lang="en-CA" sz="900" dirty="0">
                <a:solidFill>
                  <a:srgbClr val="FFFF00"/>
                </a:solidFill>
              </a:rPr>
              <a:t>git remote add origin </a:t>
            </a:r>
            <a:r>
              <a:rPr lang="en-CA" sz="900" dirty="0" smtClean="0">
                <a:solidFill>
                  <a:srgbClr val="FFFF00"/>
                </a:solidFill>
              </a:rPr>
              <a:t> https</a:t>
            </a:r>
            <a:r>
              <a:rPr lang="en-CA" sz="900" dirty="0">
                <a:solidFill>
                  <a:srgbClr val="FFFF00"/>
                </a:solidFill>
              </a:rPr>
              <a:t>://</a:t>
            </a:r>
            <a:r>
              <a:rPr lang="en-CA" sz="900" dirty="0" smtClean="0">
                <a:solidFill>
                  <a:srgbClr val="FFFF00"/>
                </a:solidFill>
              </a:rPr>
              <a:t>github.com/bsmwireless/SentinelDrive.Server.Processor.git </a:t>
            </a:r>
          </a:p>
          <a:p>
            <a:pPr marL="185738" lvl="1" indent="-185738"/>
            <a:r>
              <a:rPr lang="en-US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18076"/>
            <a:ext cx="5904656" cy="291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2369384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Add files to </a:t>
            </a:r>
            <a:r>
              <a:rPr lang="en-US" sz="1800" dirty="0" err="1" smtClean="0"/>
              <a:t>git</a:t>
            </a:r>
            <a:r>
              <a:rPr lang="en-US" sz="1800" dirty="0" smtClean="0"/>
              <a:t>  ( below commands add all file and subdirectories )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946101" y="1484784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add .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652" y="1844824"/>
            <a:ext cx="3265537" cy="3968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340959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Commit to local repository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946101" y="1484784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 commit  -m “git repo setup”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988840"/>
            <a:ext cx="255270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82" y="1988840"/>
            <a:ext cx="3428603" cy="408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25962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Upload to </a:t>
            </a:r>
            <a:r>
              <a:rPr lang="en-US" sz="1800" dirty="0" err="1" smtClean="0"/>
              <a:t>GitHub</a:t>
            </a:r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946101" y="1484784"/>
            <a:ext cx="5760640" cy="2308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</a:rPr>
              <a:t>git  push origin master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14550"/>
            <a:ext cx="22574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969" y="1916832"/>
            <a:ext cx="5951487" cy="4430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911557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CheatSheet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dirty="0" smtClean="0"/>
              <a:t>Interactive Git </a:t>
            </a:r>
            <a:r>
              <a:rPr lang="en-CA" sz="1800" dirty="0" err="1" smtClean="0"/>
              <a:t>cheatsheet</a:t>
            </a:r>
            <a:r>
              <a:rPr lang="en-CA" sz="1800" dirty="0" smtClean="0"/>
              <a:t> </a:t>
            </a:r>
            <a:r>
              <a:rPr lang="en-CA" sz="1800" dirty="0" smtClean="0">
                <a:hlinkClick r:id="rId2"/>
              </a:rPr>
              <a:t>http</a:t>
            </a:r>
            <a:r>
              <a:rPr lang="en-CA" sz="1800" dirty="0">
                <a:hlinkClick r:id="rId2"/>
              </a:rPr>
              <a:t>://</a:t>
            </a:r>
            <a:r>
              <a:rPr lang="en-CA" sz="1800" dirty="0" smtClean="0">
                <a:hlinkClick r:id="rId2"/>
              </a:rPr>
              <a:t>www.ndpsoftware.com/git-cheatsheet.html</a:t>
            </a:r>
            <a:endParaRPr lang="en-CA" sz="180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7" y="1484784"/>
            <a:ext cx="8416255" cy="459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997711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812187" cy="4481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513851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21" y="1340768"/>
            <a:ext cx="7895611" cy="4436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446383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38</a:t>
            </a:fld>
            <a:endParaRPr lang="en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32" y="1155749"/>
            <a:ext cx="8514748" cy="479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893778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39</a:t>
            </a:fld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701022" cy="4745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51115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for Windows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Windows Setup</a:t>
            </a:r>
          </a:p>
          <a:p>
            <a:pPr lvl="1"/>
            <a:r>
              <a:rPr lang="en-US" sz="1600" dirty="0" smtClean="0"/>
              <a:t>Download </a:t>
            </a:r>
            <a:r>
              <a:rPr lang="en-US" sz="1600" dirty="0" err="1" smtClean="0"/>
              <a:t>Git</a:t>
            </a:r>
            <a:r>
              <a:rPr lang="en-US" sz="1600" dirty="0" smtClean="0"/>
              <a:t> </a:t>
            </a:r>
            <a:r>
              <a:rPr lang="en-US" sz="1600" dirty="0"/>
              <a:t>for Windows (</a:t>
            </a:r>
            <a:r>
              <a:rPr lang="en-US" sz="1600" dirty="0">
                <a:hlinkClick r:id="rId2"/>
              </a:rPr>
              <a:t>https://git-for-windows.github.io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) and </a:t>
            </a:r>
            <a:r>
              <a:rPr lang="en-US" sz="1600" dirty="0" err="1" smtClean="0"/>
              <a:t>TortoiseGit</a:t>
            </a:r>
            <a:endParaRPr lang="en-US" sz="1600" dirty="0" smtClean="0"/>
          </a:p>
          <a:p>
            <a:pPr lvl="1"/>
            <a:r>
              <a:rPr lang="en-US" sz="1600" dirty="0" smtClean="0"/>
              <a:t>Install “</a:t>
            </a:r>
            <a:r>
              <a:rPr lang="en-US" sz="1600" dirty="0" err="1" smtClean="0"/>
              <a:t>Git</a:t>
            </a:r>
            <a:r>
              <a:rPr lang="en-US" sz="1600" dirty="0" smtClean="0"/>
              <a:t> for Windows”</a:t>
            </a:r>
            <a:endParaRPr lang="en-US" sz="1600" dirty="0"/>
          </a:p>
          <a:p>
            <a:pPr lvl="2"/>
            <a:r>
              <a:rPr lang="en-US" sz="1200" dirty="0" smtClean="0"/>
              <a:t>Choose to install as “Administrator” ( so it will be installed under “Program File” folder, otherwise </a:t>
            </a:r>
            <a:r>
              <a:rPr lang="en-US" sz="1200" dirty="0" err="1" smtClean="0"/>
              <a:t>Git</a:t>
            </a:r>
            <a:r>
              <a:rPr lang="en-US" sz="1200" dirty="0" smtClean="0"/>
              <a:t> will be installed under your account )</a:t>
            </a:r>
          </a:p>
          <a:p>
            <a:pPr lvl="2"/>
            <a:r>
              <a:rPr lang="en-US" sz="1200" dirty="0" smtClean="0"/>
              <a:t>During the installation, please choose following option</a:t>
            </a:r>
          </a:p>
          <a:p>
            <a:pPr marL="182563" lvl="1" indent="0">
              <a:buNone/>
            </a:pPr>
            <a:endParaRPr lang="en-CA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4</a:t>
            </a:fld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56681"/>
            <a:ext cx="3324176" cy="228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20" y="3222216"/>
            <a:ext cx="3306980" cy="21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99790"/>
            <a:ext cx="3495278" cy="20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0741898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5738" lvl="1" indent="-185738"/>
            <a:r>
              <a:rPr lang="en-US" sz="1600" dirty="0"/>
              <a:t>Verify installation</a:t>
            </a:r>
          </a:p>
          <a:p>
            <a:pPr marL="368300" lvl="2" indent="-185738"/>
            <a:r>
              <a:rPr lang="en-US" sz="1200" dirty="0"/>
              <a:t>Open “Command Prompt”</a:t>
            </a:r>
          </a:p>
          <a:p>
            <a:pPr marL="368300" lvl="2" indent="-185738"/>
            <a:r>
              <a:rPr lang="en-US" sz="1200" dirty="0"/>
              <a:t>Type “</a:t>
            </a:r>
            <a:r>
              <a:rPr lang="en-US" sz="1200" dirty="0" err="1"/>
              <a:t>git</a:t>
            </a:r>
            <a:r>
              <a:rPr lang="en-US" sz="1200" dirty="0"/>
              <a:t> –version” to check </a:t>
            </a:r>
            <a:r>
              <a:rPr lang="en-US" sz="1200" dirty="0" err="1"/>
              <a:t>Git</a:t>
            </a:r>
            <a:r>
              <a:rPr lang="en-US" sz="1200" dirty="0"/>
              <a:t> path is configured</a:t>
            </a:r>
          </a:p>
          <a:p>
            <a:pPr marL="185738" lvl="1" indent="-185738"/>
            <a:r>
              <a:rPr lang="en-US" sz="1600" dirty="0"/>
              <a:t>Install </a:t>
            </a:r>
            <a:r>
              <a:rPr lang="en-US" sz="1600" dirty="0" err="1" smtClean="0"/>
              <a:t>TortoiseGit</a:t>
            </a:r>
            <a:endParaRPr lang="en-US" sz="16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000660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for Linux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Linux Installation</a:t>
            </a:r>
          </a:p>
          <a:p>
            <a:pPr lvl="1"/>
            <a:r>
              <a:rPr lang="en-CA" sz="1600" dirty="0" err="1" smtClean="0"/>
              <a:t>sudo</a:t>
            </a:r>
            <a:r>
              <a:rPr lang="en-CA" sz="1600" dirty="0" smtClean="0"/>
              <a:t> </a:t>
            </a:r>
            <a:r>
              <a:rPr lang="en-CA" sz="1600" dirty="0"/>
              <a:t>yum install </a:t>
            </a:r>
            <a:r>
              <a:rPr lang="en-CA" sz="1600" dirty="0" smtClean="0"/>
              <a:t>git-all (Fedora)</a:t>
            </a:r>
          </a:p>
          <a:p>
            <a:pPr marL="182563" lvl="1" indent="0">
              <a:buNone/>
            </a:pPr>
            <a:endParaRPr lang="en-US" sz="1600" dirty="0" smtClean="0"/>
          </a:p>
          <a:p>
            <a:pPr lvl="1"/>
            <a:r>
              <a:rPr lang="en-CA" sz="1600" dirty="0" err="1"/>
              <a:t>sudo</a:t>
            </a:r>
            <a:r>
              <a:rPr lang="en-CA" sz="1600" dirty="0"/>
              <a:t> apt-get install </a:t>
            </a:r>
            <a:r>
              <a:rPr lang="en-CA" sz="1600" dirty="0" smtClean="0"/>
              <a:t>git-all ( </a:t>
            </a:r>
            <a:r>
              <a:rPr lang="en-CA" sz="1600" dirty="0" err="1" smtClean="0"/>
              <a:t>Debian</a:t>
            </a:r>
            <a:r>
              <a:rPr lang="en-CA" sz="1600" dirty="0" smtClean="0"/>
              <a:t> based Linux)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700233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Setup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Assign name and email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4091037" cy="1725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7584" y="1412776"/>
            <a:ext cx="5760640" cy="5078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r>
              <a:rPr lang="en-CA" sz="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</a:t>
            </a:r>
            <a:r>
              <a:rPr lang="en-CA" sz="900" dirty="0" err="1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config</a:t>
            </a:r>
            <a:r>
              <a:rPr lang="en-CA" sz="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--global user.name 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“Wayne Hu"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</a:t>
            </a:r>
            <a:r>
              <a:rPr lang="en-CA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config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–-global </a:t>
            </a:r>
            <a:r>
              <a:rPr lang="en-CA" sz="900" dirty="0" err="1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user.email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 wayne.hu@webtechwireless.com</a:t>
            </a:r>
          </a:p>
          <a:p>
            <a:pPr marL="185738" lvl="1" indent="-185738"/>
            <a:endParaRPr lang="en-US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28449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Remember </a:t>
            </a:r>
            <a:r>
              <a:rPr lang="en-US" sz="1800" dirty="0"/>
              <a:t>password</a:t>
            </a:r>
            <a:endParaRPr lang="en-CA" sz="18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4669235" cy="204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7763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Checkout Project from </a:t>
            </a:r>
            <a:r>
              <a:rPr lang="en-US" dirty="0" err="1" smtClean="0"/>
              <a:t>GitHub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896544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2000" dirty="0" smtClean="0"/>
              <a:t>Checkout existing repository from </a:t>
            </a:r>
            <a:r>
              <a:rPr lang="en-US" sz="2000" dirty="0" err="1" smtClean="0"/>
              <a:t>GitHub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F164E-8353-4F09-A31B-F9417921337F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971600" y="3429000"/>
            <a:ext cx="5760640" cy="21698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185738" lvl="1" indent="-185738"/>
            <a:endParaRPr lang="en-CA" sz="900" dirty="0" smtClean="0">
              <a:solidFill>
                <a:srgbClr val="FFFF00"/>
              </a:solidFill>
            </a:endParaRPr>
          </a:p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cd &lt;your working directory&gt;</a:t>
            </a:r>
          </a:p>
          <a:p>
            <a:pPr marL="185738" lvl="1" indent="-185738"/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git  </a:t>
            </a:r>
            <a:r>
              <a:rPr lang="en-CA" sz="900" dirty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clone https://github.com/bsmwireless</a:t>
            </a:r>
            <a:r>
              <a:rPr lang="en-CA" sz="900" dirty="0" smtClean="0">
                <a:solidFill>
                  <a:srgbClr val="FFFF00"/>
                </a:solidFill>
                <a:latin typeface="Courier New" pitchFamily="49" charset="0"/>
                <a:cs typeface="Courier New" pitchFamily="49" charset="0"/>
              </a:rPr>
              <a:t>/&lt;RepositoryName&gt;.git</a:t>
            </a:r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endParaRPr lang="en-CA" sz="900" dirty="0" smtClean="0">
              <a:solidFill>
                <a:srgbClr val="FFFF00"/>
              </a:solidFill>
            </a:endParaRPr>
          </a:p>
          <a:p>
            <a:pPr marL="185738" lvl="1" indent="-185738"/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Cloning into '</a:t>
            </a:r>
            <a:r>
              <a:rPr lang="en-CA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WFC.Report.Advanced</a:t>
            </a:r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'...</a:t>
            </a:r>
          </a:p>
          <a:p>
            <a:pPr marL="185738" lvl="1" indent="-185738"/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Username for 'https://github.com': waynehu2008</a:t>
            </a:r>
          </a:p>
          <a:p>
            <a:pPr marL="185738" lvl="1" indent="-185738"/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Password for 'https://waynehu2008@github.com':</a:t>
            </a:r>
          </a:p>
          <a:p>
            <a:pPr marL="185738" lvl="1" indent="-185738"/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remote: Counting objects: 2173, done.</a:t>
            </a:r>
          </a:p>
          <a:p>
            <a:pPr marL="185738" lvl="1" indent="-185738"/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remote: Compressing objects: 100% (577/577), done.</a:t>
            </a:r>
          </a:p>
          <a:p>
            <a:pPr marL="185738" lvl="1" indent="-185738"/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d R0  </a:t>
            </a:r>
            <a:r>
              <a:rPr lang="en-CA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ei</a:t>
            </a:r>
            <a:endParaRPr lang="en-CA" sz="900" dirty="0">
              <a:solidFill>
                <a:srgbClr val="00B0F0"/>
              </a:solidFill>
              <a:latin typeface="Courier New" pitchFamily="49" charset="0"/>
              <a:cs typeface="Courier New" pitchFamily="49" charset="0"/>
            </a:endParaRPr>
          </a:p>
          <a:p>
            <a:pPr marL="185738" lvl="1" indent="-185738"/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Receiving objects: 100% (2173/2173), 2.11 </a:t>
            </a:r>
            <a:r>
              <a:rPr lang="en-CA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MiB</a:t>
            </a:r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 | 1.68 </a:t>
            </a:r>
            <a:r>
              <a:rPr lang="en-CA" sz="9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MiB</a:t>
            </a:r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/s, done.</a:t>
            </a:r>
          </a:p>
          <a:p>
            <a:pPr marL="185738" lvl="1" indent="-185738"/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Resolving deltas: 100% (1537/1537), done.</a:t>
            </a:r>
          </a:p>
          <a:p>
            <a:pPr marL="185738" lvl="1" indent="-185738"/>
            <a:r>
              <a:rPr lang="en-CA" sz="900" dirty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Checking connectivity... done</a:t>
            </a:r>
            <a:r>
              <a:rPr lang="en-CA" sz="900" dirty="0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marL="185738" lvl="1" indent="-185738"/>
            <a:endParaRPr lang="en-CA" sz="900" dirty="0">
              <a:solidFill>
                <a:srgbClr val="FFFF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87277"/>
            <a:ext cx="5007098" cy="1497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86580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ebtech Wireless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E214D1ED1CB64E8371156C77B09696" ma:contentTypeVersion="0" ma:contentTypeDescription="Create a new document." ma:contentTypeScope="" ma:versionID="8103cee240255caa91ccef2fffea031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2AD49BC-DC1B-4C87-B70E-9510A6364D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EB576B-9CF1-417D-9F34-6F768CBFBB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7F63C7F-C3AD-40EA-B721-69F828FA509A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17075</TotalTime>
  <Words>1371</Words>
  <Application>Microsoft Office PowerPoint</Application>
  <PresentationFormat>On-screen Show (4:3)</PresentationFormat>
  <Paragraphs>383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Office Theme</vt:lpstr>
      <vt:lpstr>Working with GitHub</vt:lpstr>
      <vt:lpstr>Open Account in GitHub</vt:lpstr>
      <vt:lpstr>Git Basic Knowledge</vt:lpstr>
      <vt:lpstr>Install Git for Windows</vt:lpstr>
      <vt:lpstr>PowerPoint Presentation</vt:lpstr>
      <vt:lpstr>Install Git for Linux</vt:lpstr>
      <vt:lpstr>Git Setup</vt:lpstr>
      <vt:lpstr>PowerPoint Presentation</vt:lpstr>
      <vt:lpstr>Checkout Project from GitHub</vt:lpstr>
      <vt:lpstr>PowerPoint Presentation</vt:lpstr>
      <vt:lpstr>Commit Changes (local repo)</vt:lpstr>
      <vt:lpstr>PowerPoint Presentation</vt:lpstr>
      <vt:lpstr>Push Changes to GitHub</vt:lpstr>
      <vt:lpstr>Pull Changes from GitHub</vt:lpstr>
      <vt:lpstr>Remove File</vt:lpstr>
      <vt:lpstr>View Change History</vt:lpstr>
      <vt:lpstr>Tag the Release</vt:lpstr>
      <vt:lpstr>How to branch</vt:lpstr>
      <vt:lpstr>PowerPoint Presentation</vt:lpstr>
      <vt:lpstr>PowerPoint Presentation</vt:lpstr>
      <vt:lpstr>Switch branch</vt:lpstr>
      <vt:lpstr>PowerPoint Presentation</vt:lpstr>
      <vt:lpstr>Merge changes from branch</vt:lpstr>
      <vt:lpstr>Resolve Conflicts ( Torgoise Git)</vt:lpstr>
      <vt:lpstr>Undo Merge</vt:lpstr>
      <vt:lpstr>Undo changes</vt:lpstr>
      <vt:lpstr>PowerPoint Presentation</vt:lpstr>
      <vt:lpstr>Force sync with remote </vt:lpstr>
      <vt:lpstr>Merge with -- no-ff</vt:lpstr>
      <vt:lpstr>Create New Repository in GitHub</vt:lpstr>
      <vt:lpstr>PowerPoint Presentation</vt:lpstr>
      <vt:lpstr>PowerPoint Presentation</vt:lpstr>
      <vt:lpstr>PowerPoint Presentation</vt:lpstr>
      <vt:lpstr>PowerPoint Presentation</vt:lpstr>
      <vt:lpstr>Git CheatSheet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Git</dc:title>
  <dc:creator>ewilson</dc:creator>
  <cp:lastModifiedBy>Ritesh Charkhawala</cp:lastModifiedBy>
  <cp:revision>424</cp:revision>
  <dcterms:created xsi:type="dcterms:W3CDTF">2011-05-06T22:07:26Z</dcterms:created>
  <dcterms:modified xsi:type="dcterms:W3CDTF">2016-01-27T21:24:43Z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0x0101009AE214D1ED1CB64E8371156C77B09696</vt:lpwstr>
  </property>
  <property fmtid="{D5CDD505-2E9C-101B-9397-08002B2CF9AE}" pid="3" name="QA document type">
    <vt:lpwstr>Training</vt:lpwstr>
  </property>
</Properties>
</file>